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1"/>
  </p:notesMasterIdLst>
  <p:sldIdLst>
    <p:sldId id="359" r:id="rId2"/>
    <p:sldId id="256" r:id="rId3"/>
    <p:sldId id="257" r:id="rId4"/>
    <p:sldId id="285" r:id="rId5"/>
    <p:sldId id="276" r:id="rId6"/>
    <p:sldId id="277" r:id="rId7"/>
    <p:sldId id="354" r:id="rId8"/>
    <p:sldId id="353" r:id="rId9"/>
    <p:sldId id="278" r:id="rId10"/>
    <p:sldId id="279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86" r:id="rId20"/>
    <p:sldId id="266" r:id="rId21"/>
    <p:sldId id="267" r:id="rId22"/>
    <p:sldId id="272" r:id="rId23"/>
    <p:sldId id="270" r:id="rId24"/>
    <p:sldId id="271" r:id="rId25"/>
    <p:sldId id="275" r:id="rId26"/>
    <p:sldId id="268" r:id="rId27"/>
    <p:sldId id="269" r:id="rId28"/>
    <p:sldId id="274" r:id="rId29"/>
    <p:sldId id="280" r:id="rId30"/>
    <p:sldId id="304" r:id="rId31"/>
    <p:sldId id="306" r:id="rId32"/>
    <p:sldId id="307" r:id="rId33"/>
    <p:sldId id="303" r:id="rId34"/>
    <p:sldId id="309" r:id="rId35"/>
    <p:sldId id="308" r:id="rId36"/>
    <p:sldId id="311" r:id="rId37"/>
    <p:sldId id="312" r:id="rId38"/>
    <p:sldId id="313" r:id="rId39"/>
    <p:sldId id="310" r:id="rId40"/>
    <p:sldId id="305" r:id="rId41"/>
    <p:sldId id="287" r:id="rId42"/>
    <p:sldId id="314" r:id="rId43"/>
    <p:sldId id="299" r:id="rId44"/>
    <p:sldId id="316" r:id="rId45"/>
    <p:sldId id="319" r:id="rId46"/>
    <p:sldId id="346" r:id="rId47"/>
    <p:sldId id="315" r:id="rId48"/>
    <p:sldId id="317" r:id="rId49"/>
    <p:sldId id="318" r:id="rId50"/>
    <p:sldId id="320" r:id="rId51"/>
    <p:sldId id="321" r:id="rId52"/>
    <p:sldId id="322" r:id="rId53"/>
    <p:sldId id="323" r:id="rId54"/>
    <p:sldId id="281" r:id="rId55"/>
    <p:sldId id="342" r:id="rId56"/>
    <p:sldId id="339" r:id="rId57"/>
    <p:sldId id="344" r:id="rId58"/>
    <p:sldId id="343" r:id="rId59"/>
    <p:sldId id="325" r:id="rId60"/>
    <p:sldId id="324" r:id="rId61"/>
    <p:sldId id="338" r:id="rId62"/>
    <p:sldId id="341" r:id="rId63"/>
    <p:sldId id="337" r:id="rId64"/>
    <p:sldId id="282" r:id="rId65"/>
    <p:sldId id="294" r:id="rId66"/>
    <p:sldId id="295" r:id="rId67"/>
    <p:sldId id="288" r:id="rId68"/>
    <p:sldId id="348" r:id="rId69"/>
    <p:sldId id="297" r:id="rId70"/>
    <p:sldId id="301" r:id="rId71"/>
    <p:sldId id="296" r:id="rId72"/>
    <p:sldId id="290" r:id="rId73"/>
    <p:sldId id="298" r:id="rId74"/>
    <p:sldId id="292" r:id="rId75"/>
    <p:sldId id="302" r:id="rId76"/>
    <p:sldId id="283" r:id="rId77"/>
    <p:sldId id="326" r:id="rId78"/>
    <p:sldId id="327" r:id="rId79"/>
    <p:sldId id="329" r:id="rId80"/>
    <p:sldId id="328" r:id="rId81"/>
    <p:sldId id="333" r:id="rId82"/>
    <p:sldId id="335" r:id="rId83"/>
    <p:sldId id="334" r:id="rId84"/>
    <p:sldId id="332" r:id="rId85"/>
    <p:sldId id="331" r:id="rId86"/>
    <p:sldId id="330" r:id="rId87"/>
    <p:sldId id="350" r:id="rId88"/>
    <p:sldId id="336" r:id="rId89"/>
    <p:sldId id="340" r:id="rId90"/>
    <p:sldId id="352" r:id="rId91"/>
    <p:sldId id="360" r:id="rId92"/>
    <p:sldId id="284" r:id="rId93"/>
    <p:sldId id="357" r:id="rId94"/>
    <p:sldId id="358" r:id="rId95"/>
    <p:sldId id="349" r:id="rId96"/>
    <p:sldId id="347" r:id="rId97"/>
    <p:sldId id="355" r:id="rId98"/>
    <p:sldId id="356" r:id="rId99"/>
    <p:sldId id="351" r:id="rId10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EDDD69-E045-4967-A6F0-9CE2281E1ADB}" type="datetimeFigureOut">
              <a:rPr lang="hr-HR" smtClean="0"/>
              <a:pPr/>
              <a:t>24.9.2015.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B46FB-F12E-4E6B-AB5F-4EE1BBCB73A6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95006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B46FB-F12E-4E6B-AB5F-4EE1BBCB73A6}" type="slidenum">
              <a:rPr lang="hr-HR" smtClean="0"/>
              <a:pPr/>
              <a:t>2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16582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B46FB-F12E-4E6B-AB5F-4EE1BBCB73A6}" type="slidenum">
              <a:rPr lang="hr-HR" smtClean="0"/>
              <a:pPr/>
              <a:t>58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14334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B46FB-F12E-4E6B-AB5F-4EE1BBCB73A6}" type="slidenum">
              <a:rPr lang="hr-HR" smtClean="0"/>
              <a:pPr/>
              <a:t>95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191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FBDDC-EC2B-420A-8594-6DB8968223DD}" type="datetimeFigureOut">
              <a:rPr lang="hr-HR"/>
              <a:pPr>
                <a:defRPr/>
              </a:pPr>
              <a:t>24.9.2015.</a:t>
            </a:fld>
            <a:endParaRPr lang="hr-H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r-H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99495-D856-4C47-88BA-3CF9A9C9ECC6}" type="slidenum">
              <a:rPr lang="hr-HR"/>
              <a:pPr>
                <a:defRPr/>
              </a:pPr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1A071-2A74-455A-A49A-8BB21E4AC2F6}" type="datetimeFigureOut">
              <a:rPr lang="sr-Latn-CS" smtClean="0"/>
              <a:pPr/>
              <a:t>24.9.2015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D72BF-B849-4E00-8E72-529104776363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7.jpe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02624" cy="56886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Diseminacija 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 i implementacija Projekta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b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LEONARDO DA VINCI 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Partnerstva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2013. – 2015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r-H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Wege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zur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Verbesserung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>
                <a:latin typeface="Arial" panose="020B0604020202020204" pitchFamily="34" charset="0"/>
                <a:cs typeface="Arial" panose="020B0604020202020204" pitchFamily="34" charset="0"/>
              </a:rPr>
              <a:t>der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Fachunterricht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!”</a:t>
            </a:r>
            <a:b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u Srednjoj školi” Stjepan </a:t>
            </a:r>
            <a:r>
              <a:rPr lang="hr-H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Ivšić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Orahovica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5445224"/>
            <a:ext cx="6400800" cy="193576"/>
          </a:xfrm>
        </p:spPr>
        <p:txBody>
          <a:bodyPr>
            <a:normAutofit fontScale="25000" lnSpcReduction="20000"/>
          </a:bodyPr>
          <a:lstStyle/>
          <a:p>
            <a:r>
              <a:rPr lang="hr-HR" dirty="0" smtClean="0"/>
              <a:t>!</a:t>
            </a:r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9298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 smtClean="0"/>
              <a:t>b)  u </a:t>
            </a:r>
            <a:r>
              <a:rPr lang="vi-VN" b="1" dirty="0" smtClean="0"/>
              <a:t>florističkom </a:t>
            </a:r>
            <a:r>
              <a:rPr lang="vi-VN" dirty="0" smtClean="0"/>
              <a:t> području ćemo izraditi i pismeno formulirati  polazišne točke s profesionalnim profilima ugostiteljstva na temu </a:t>
            </a:r>
            <a:r>
              <a:rPr lang="vi-VN" dirty="0" smtClean="0">
                <a:solidFill>
                  <a:srgbClr val="FF0000"/>
                </a:solidFill>
              </a:rPr>
              <a:t>"</a:t>
            </a:r>
            <a:r>
              <a:rPr lang="vi-VN" b="1" dirty="0" smtClean="0">
                <a:solidFill>
                  <a:srgbClr val="FF0000"/>
                </a:solidFill>
              </a:rPr>
              <a:t>dizajn i dekoracija povrća</a:t>
            </a:r>
            <a:r>
              <a:rPr lang="vi-VN" dirty="0" smtClean="0">
                <a:solidFill>
                  <a:srgbClr val="FF0000"/>
                </a:solidFill>
              </a:rPr>
              <a:t>" i  </a:t>
            </a:r>
            <a:r>
              <a:rPr lang="hr-HR" dirty="0" smtClean="0">
                <a:solidFill>
                  <a:srgbClr val="FF0000"/>
                </a:solidFill>
              </a:rPr>
              <a:t>„</a:t>
            </a:r>
            <a:r>
              <a:rPr lang="vi-VN" b="1" dirty="0" smtClean="0">
                <a:solidFill>
                  <a:srgbClr val="FF0000"/>
                </a:solidFill>
              </a:rPr>
              <a:t>aranžiranje,odabir prikladne  stolne dekoracije te vrste povrća i njihova prerada</a:t>
            </a:r>
            <a:r>
              <a:rPr lang="hr-HR" b="1" dirty="0" smtClean="0">
                <a:solidFill>
                  <a:srgbClr val="FF0000"/>
                </a:solidFill>
              </a:rPr>
              <a:t>”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Nositelj projekta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</a:t>
            </a:r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škola </a:t>
            </a:r>
            <a:r>
              <a:rPr lang="hr-H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gastronomie</a:t>
            </a:r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r-H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služeb</a:t>
            </a:r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Masarykovo</a:t>
            </a:r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nám.2, Nová Paka, Češka</a:t>
            </a:r>
          </a:p>
          <a:p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CZECH CARVING STUDIO</a:t>
            </a:r>
            <a:r>
              <a:rPr lang="hr-HR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None/>
            </a:pP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To je institucija koja je u višegodišnjoj suradnji s našom školom te priprema naše polaznike u području pripreme hrane od voća i povrća. </a:t>
            </a:r>
          </a:p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U ovom projektu će za nas i naše partnere pripremiti radionice za rezanje i dekoracije od povrća.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Partner 1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Stredná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odborná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škola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obchodu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služieb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Stavbárska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11, 036 80 Martin, SLOVAKIA</a:t>
            </a:r>
          </a:p>
          <a:p>
            <a:r>
              <a:rPr lang="hr-H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</a:t>
            </a:r>
            <a:r>
              <a:rPr lang="hr-HR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Turiec</a:t>
            </a:r>
            <a:endParaRPr lang="hr-HR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Hotel je ugovorni partner naše škole i također radno mjesto strukovne nastave naših učenika - za kuhare i konobare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Partner 2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odborná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škola a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Střední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odborné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učiliště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Třešť</a:t>
            </a:r>
            <a:r>
              <a:rPr lang="hr-HR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CZECH REPUBLIC</a:t>
            </a:r>
          </a:p>
          <a:p>
            <a:r>
              <a:rPr lang="hr-H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 Brno - </a:t>
            </a:r>
            <a:r>
              <a:rPr lang="hr-HR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Tuřany</a:t>
            </a:r>
            <a:r>
              <a:rPr lang="hr-H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a.s</a:t>
            </a:r>
            <a:r>
              <a:rPr lang="hr-HR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vi-VN" dirty="0" smtClean="0">
                <a:latin typeface="Arial" panose="020B0604020202020204" pitchFamily="34" charset="0"/>
                <a:cs typeface="Arial" panose="020B0604020202020204" pitchFamily="34" charset="0"/>
              </a:rPr>
              <a:t>Ova je tvrtka aktivna u uzgoju povrća s najnovijom tehnološkom opremom i najsuvremenijom obradom kupusnjača, također  radi u području  floristike. 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Partner 3 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Zespół Szkół im. ks. Jana Dzierżonia Pieszyce, POLAND</a:t>
            </a:r>
          </a:p>
          <a:p>
            <a:r>
              <a:rPr lang="pl-PL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Gospodarstwo Agroturystyczne "Cicha Woda" Szymon Balak</a:t>
            </a:r>
          </a:p>
          <a:p>
            <a:r>
              <a:rPr lang="pl-PL" dirty="0" smtClean="0">
                <a:latin typeface="Arial" panose="020B0604020202020204" pitchFamily="34" charset="0"/>
                <a:cs typeface="Arial" panose="020B0604020202020204" pitchFamily="34" charset="0"/>
              </a:rPr>
              <a:t>Pieszyce, Lasocin 1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 smtClean="0"/>
              <a:t>Pružaju ugostiteljske usluge s jelima  poljske kuhinje, usluge smještaja i organiziranju slobodnih aktivnosti.</a:t>
            </a:r>
            <a:endParaRPr lang="hr-HR" dirty="0" smtClean="0"/>
          </a:p>
          <a:p>
            <a:r>
              <a:rPr lang="vi-VN" dirty="0" smtClean="0"/>
              <a:t>Hotel je ugovorni partner naše škole i omogućava učenicima praksu za područja hotelijerstva i turizma.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Partner 4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00B0F0"/>
                </a:solidFill>
              </a:rPr>
              <a:t>Srednja škola „Stjepan Ivšić” Orahovica, Republika Hrvatska</a:t>
            </a:r>
          </a:p>
          <a:p>
            <a:r>
              <a:rPr lang="hr-HR" dirty="0" smtClean="0">
                <a:solidFill>
                  <a:srgbClr val="00B0F0"/>
                </a:solidFill>
              </a:rPr>
              <a:t>Udruga kuhara grada Orahovica</a:t>
            </a:r>
          </a:p>
          <a:p>
            <a:r>
              <a:rPr lang="vi-VN" dirty="0" smtClean="0"/>
              <a:t>Udruga građana koja promiče lokalnu gastronomiju.</a:t>
            </a:r>
            <a:endParaRPr lang="hr-HR" dirty="0" smtClean="0"/>
          </a:p>
          <a:p>
            <a:r>
              <a:rPr lang="vi-VN" dirty="0" smtClean="0"/>
              <a:t>Članovi udruge redovito nastupaju na sajmovima i natjecanjima.</a:t>
            </a:r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 smtClean="0">
                <a:solidFill>
                  <a:srgbClr val="00B0F0"/>
                </a:solidFill>
              </a:rPr>
              <a:t>Ortran</a:t>
            </a:r>
            <a:r>
              <a:rPr lang="hr-HR" dirty="0" smtClean="0">
                <a:solidFill>
                  <a:srgbClr val="00B0F0"/>
                </a:solidFill>
              </a:rPr>
              <a:t> d.o.o. Hotel "Dukat“</a:t>
            </a:r>
          </a:p>
          <a:p>
            <a:r>
              <a:rPr lang="hr-HR" dirty="0" smtClean="0">
                <a:solidFill>
                  <a:srgbClr val="00B0F0"/>
                </a:solidFill>
              </a:rPr>
              <a:t>HOTEL DUKAT: </a:t>
            </a:r>
          </a:p>
          <a:p>
            <a:r>
              <a:rPr lang="hr-HR" dirty="0" smtClean="0"/>
              <a:t>Hotel je  u centru grada, nudi solidnu razinu ugostiteljske usluge, smještaj u jednokrevetnim i dvokrevetnim sobama. </a:t>
            </a:r>
          </a:p>
          <a:p>
            <a:r>
              <a:rPr lang="hr-HR" b="1" dirty="0" smtClean="0"/>
              <a:t>U hotelu učenici naše škole (kuhari i konobari) obavljaju praktičnu nastavu.</a:t>
            </a:r>
            <a:endParaRPr lang="hr-H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Projekt je usmjeren na identifikaciju zajedničkih tema u  smjerovima gastronomije,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hortikulture i floristike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 kako bi se utvrdili sadržaji za transnacionalne kvalifikacijske module.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Projektni tim iz Srednje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škole”Stjepan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Ivšić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” Orahovica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Zorislava Milković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 prof. ravnatelj</a:t>
            </a:r>
          </a:p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Sanda Bašić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 prof. projektni koordinator</a:t>
            </a:r>
          </a:p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Snježana </a:t>
            </a:r>
            <a:r>
              <a:rPr lang="hr-H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Konopek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 prof. pedagog</a:t>
            </a:r>
          </a:p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Mirjana Boloban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dipl.ing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nastavnik struke</a:t>
            </a:r>
          </a:p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Danira Vinković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 stručna učiteljica kuharstva</a:t>
            </a:r>
          </a:p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Damir </a:t>
            </a:r>
            <a:r>
              <a:rPr lang="hr-HR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Najmenik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 prof. knjižničar</a:t>
            </a:r>
          </a:p>
          <a:p>
            <a:endParaRPr lang="hr-HR" dirty="0" smtClean="0"/>
          </a:p>
          <a:p>
            <a:endParaRPr lang="hr-HR" dirty="0" smtClean="0"/>
          </a:p>
          <a:p>
            <a:endParaRPr lang="hr-HR" dirty="0"/>
          </a:p>
        </p:txBody>
      </p:sp>
      <p:pic>
        <p:nvPicPr>
          <p:cNvPr id="5" name="Picture 2" descr="H:\SLIKE\Češka\123___10\IMG_49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844824"/>
            <a:ext cx="4038600" cy="39604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674294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000108"/>
            <a:ext cx="7774632" cy="316037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hr-H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Mirjana </a:t>
            </a:r>
            <a:r>
              <a:rPr lang="hr-H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Boloban, </a:t>
            </a:r>
            <a:r>
              <a:rPr lang="hr-HR" sz="36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prof.mentor</a:t>
            </a:r>
            <a:r>
              <a:rPr lang="hr-H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Đakovo, 23. svibnja 2015</a:t>
            </a:r>
            <a:r>
              <a:rPr lang="hr-H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hr-H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Srednja strukovna škola Antuna Horvata</a:t>
            </a:r>
            <a: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Nova Paka, Češka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:\SLIKE\Češka\123___10\IMG_48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Prva mobilnost , Nova Paka</a:t>
            </a:r>
            <a:br>
              <a:rPr lang="hr-HR" dirty="0" smtClean="0"/>
            </a:br>
            <a:r>
              <a:rPr lang="hr-HR" dirty="0" smtClean="0"/>
              <a:t> 8. do 11. 10. 2013.</a:t>
            </a:r>
            <a:br>
              <a:rPr lang="hr-HR" dirty="0" smtClean="0"/>
            </a:br>
            <a:r>
              <a:rPr lang="hr-HR" dirty="0" smtClean="0"/>
              <a:t>Sastanak nastavnika </a:t>
            </a:r>
            <a:endParaRPr lang="hr-HR" dirty="0"/>
          </a:p>
        </p:txBody>
      </p:sp>
      <p:pic>
        <p:nvPicPr>
          <p:cNvPr id="2050" name="Picture 2" descr="H:\SLIKE\Češka\123___10\IMG_4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2420888"/>
            <a:ext cx="5616624" cy="421246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Nova Paka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H:\SLIKE\Češka\123___10\IMG_4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Školska slastičarnica i pekara u Novoj </a:t>
            </a:r>
            <a:r>
              <a:rPr lang="hr-HR" dirty="0" err="1" smtClean="0"/>
              <a:t>Paki</a:t>
            </a:r>
            <a:endParaRPr lang="hr-HR" dirty="0"/>
          </a:p>
        </p:txBody>
      </p:sp>
      <p:pic>
        <p:nvPicPr>
          <p:cNvPr id="7170" name="Picture 2" descr="H:\SLIKE\Češka\123___10\IMG_4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Proizvodi školske slastičarnice u  Novoj </a:t>
            </a:r>
            <a:r>
              <a:rPr lang="hr-H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3" name="Picture 3" descr="H:\SLIKE\Češka\123___10\IMG_4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Ravnatelj Zorislav Milković u Novoj </a:t>
            </a:r>
            <a:r>
              <a:rPr lang="hr-H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H:\SLIKE\Češka\123___10\IMG_49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556792"/>
            <a:ext cx="3816424" cy="50885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Školski restoran – pivnica u Novoj </a:t>
            </a:r>
            <a:r>
              <a:rPr lang="hr-HR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H:\SLIKE\Češka\123___10\IMG_49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Špindlerov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mlin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H:\SLIKE\Češka\123___10\IMG_49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Nastavnici pred školom u Novoj </a:t>
            </a: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Bibo\AppData\Local\Microsoft\Windows\Temporary Internet Files\Content.Outlook\TLJXWN8K\2013-10-10 13 06 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Dogovorene aktivnosti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17. do 20. ožujka 2014.  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Nova Paka, Češka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Radionice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Carvinga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Ukrašavanje stola i posluživanje jela od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povrća</a:t>
            </a:r>
          </a:p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Harrachov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vornica stakla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Izlet u Prag – Muzej gastronomije</a:t>
            </a:r>
          </a:p>
          <a:p>
            <a:endParaRPr lang="hr-HR" dirty="0" smtClean="0"/>
          </a:p>
          <a:p>
            <a:endParaRPr lang="hr-H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8" y="0"/>
            <a:ext cx="9144000" cy="191683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DE" sz="3600" b="1" dirty="0">
                <a:latin typeface="Arial" panose="020B0604020202020204" pitchFamily="34" charset="0"/>
                <a:cs typeface="Arial" panose="020B0604020202020204" pitchFamily="34" charset="0"/>
              </a:rPr>
              <a:t>Wege zur Verbesserung in der Fachunterricht</a:t>
            </a:r>
            <a:r>
              <a:rPr lang="hr-HR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065315"/>
          </a:xfrm>
        </p:spPr>
        <p:txBody>
          <a:bodyPr>
            <a:normAutofit/>
          </a:bodyPr>
          <a:lstStyle/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Načini za unaprjeđenje strukovnog obrazovanja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ugostiteljskih i cvjećarskih zanimanja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lužbeni jezik - njemački – German</a:t>
            </a: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rajanje 2013. - 2015.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na 1. mobilnosti u Novoj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Treštu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C:\Users\KORISNIK\Desktop\Projekt - Leonardo - SSGS\Nova Paka 1\Nova Paka 1 dan\P315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282700"/>
            <a:ext cx="5454022" cy="40905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Dario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Stošić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Ivan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Forintić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Martina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Odobašić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Martina Borda</a:t>
            </a:r>
          </a:p>
          <a:p>
            <a:pPr marL="342900" indent="-3429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Monika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Jamnić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Dominik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Both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Amanda</a:t>
            </a: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Krnjić</a:t>
            </a:r>
            <a:endParaRPr lang="hr-H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hr-H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Ivan Vuković</a:t>
            </a:r>
            <a:endParaRPr lang="hr-H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Početak radionica u Novoj </a:t>
            </a:r>
            <a:r>
              <a:rPr lang="hr-HR" dirty="0" err="1" smtClean="0"/>
              <a:t>Paki</a:t>
            </a:r>
            <a:endParaRPr lang="hr-HR" dirty="0"/>
          </a:p>
        </p:txBody>
      </p:sp>
      <p:pic>
        <p:nvPicPr>
          <p:cNvPr id="18434" name="Picture 2" descr="C:\Users\KORISNIK\Desktop\Projekt - Leonardo - SSGS\Nova Paka 1\Nova Paka 1 dan\P31700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Radionice rezbarenja povrća u Novoj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458" name="Picture 2" descr="C:\Users\KORISNIK\Desktop\Projekt - Leonardo - SSGS\Nova Paka 1\Nova Paka 1 dan\P3170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Natjecanje u pravljenju kanape za dječji rođendan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114" descr="C:\Users\jarosova\AppData\Local\Microsoft\Windows\Temporary Internet Files\Content.Word\P1010354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132856"/>
            <a:ext cx="6264696" cy="43924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Radionica „Molekularne gastronomije”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C:\Users\KORISNIK\Desktop\Projekt - Leonardo - SSGS\Nova Paka 1\Nova Paka 1 dan\P31701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Radionica </a:t>
            </a: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carving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studio u Novoj </a:t>
            </a: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C:\Users\KORISNIK\Desktop\Projekt - Leonardo - SSGS\Nova Paka 1\Nova Paka 1 dan\P3170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Ispred škole u Novoj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4" name="Picture 2" descr="C:\Users\KORISNIK\Desktop\Projekt - Leonardo - SSGS\Nova Paka 1\Nova Paka 2 dan\DCIM\100OLYMP\P317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 pivovari u Novoj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C:\Users\KORISNIK\Desktop\Projekt - Leonardo - SSGS\Nova Paka 1\Nova Paka 2 dan\DCIM\100OLYMP\P3170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6288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U pivovari u Novoj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Paki</a:t>
            </a:r>
            <a:endParaRPr lang="hr-HR" dirty="0"/>
          </a:p>
        </p:txBody>
      </p:sp>
      <p:pic>
        <p:nvPicPr>
          <p:cNvPr id="25602" name="Picture 2" descr="C:\Users\KORISNIK\Desktop\Projekt - Leonardo - SSGS\Nova Paka 1\Nova Paka 2 dan\DCIM\100OLYMP\P31700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 tvornici stakla u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aracchovu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2" descr="C:\Users\KORISNIK\Desktop\Projekt - Leonardo - SSGS\Nova Paka 1\Nova Paka 1 dan\P315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Tema projekta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Povrće </a:t>
            </a:r>
            <a:r>
              <a:rPr lang="hr-HR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predstavlja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polazišnu točku svih  strukovnih smjerovima koji sudjeluju u projektu i okosnica je ovog 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projekta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350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 muzeju gastronomije u Pragu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0" name="Picture 2" descr="C:\Users\KORISNIK\Desktop\Projekt - Leonardo - SSGS\Nova Paka 1\Nova Paka 1 dan\P316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2. mobilnost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Trešt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Floristika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morimono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tehnika, radionice prerade povrća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Jihlava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i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zološki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vrt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Izlet u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Pelhrimov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298529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Trešt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carving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radionice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626" name="Picture 2" descr="C:\Users\KORISNIK\Desktop\Projekt - Leonardo - SSGS\Nova Paka 1\Trešt 1\100OLYMP\P319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26627" name="Picture 3" descr="C:\Users\KORISNIK\Desktop\Projekt - Leonardo - SSGS\Nova Paka 1\Trešt 1\100OLYMP\P319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478948"/>
            <a:ext cx="6257668" cy="46932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2290" name="Picture 2" descr="C:\Users\KORISNIK\Desktop\Projekt - Leonardo - SSGS\ldv 12.2014\100D3200\DSC_01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8674" name="Picture 2" descr="C:\Users\KORISNIK\Desktop\Projekt - Leonardo - SSGS\Nova Paka 1\Trešt 1\100OLYMP\P319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31746" name="Picture 2" descr="C:\Users\KORISNIK\Desktop\Projekt - Leonardo - SSGS\Nova Paka 1\Trešt 1\100OLYMP\P3200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Morimono = „ štogod ima u zdjelici“</a:t>
            </a:r>
            <a:r>
              <a:rPr lang="hr-H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kompozicija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s cvijetovima i plodovima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(voće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 povrće)  na plitkim posudama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(tanjuri,pladnjevi,zdjele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1/2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do 2/3 površine prostora treba ostati otvorena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koristiti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kontrast oblika, boja i tekstura materijala koji se upotrebljava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20824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Izložba radova –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Morimono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tehnik</a:t>
            </a:r>
            <a:r>
              <a:rPr lang="hr-HR" dirty="0" smtClean="0"/>
              <a:t>a</a:t>
            </a:r>
            <a:endParaRPr lang="hr-HR" dirty="0"/>
          </a:p>
        </p:txBody>
      </p:sp>
      <p:pic>
        <p:nvPicPr>
          <p:cNvPr id="27650" name="Picture 2" descr="C:\Users\KORISNIK\Desktop\Projekt - Leonardo - SSGS\Nova Paka 1\Trešt 1\100OLYMP\P319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slov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Ukrašavanje stola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 descr="C:\Users\KORISNIK\Desktop\Projekt - Leonardo - SSGS\Nova Paka 1\Trešt 1\100OLYMP\P319002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8744" y="1600200"/>
            <a:ext cx="3395511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Rezervirano mjesto sadržaja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027" name="obrázek 9" descr="P12003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00200"/>
            <a:ext cx="4038601" cy="44210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Sušenje povrća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C:\Users\KORISNIK\Desktop\Projekt - Leonardo - SSGS\Nova Paka 1\Trešt 1\100OLYMP\P32000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Cilj projekta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Glavni cilj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je stvaranje </a:t>
            </a:r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transnacionalnog modula izobrazbe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na temelju odabranih  kvalifikacijskih dijelova koji  odgovaraju odabranim nacionalnim profilima zanimanja s istodobnim </a:t>
            </a:r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proširenjem kompetencija strukovnih nastavnika i učenika.</a:t>
            </a:r>
            <a:endParaRPr lang="hr-HR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Pano u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Treštu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 descr="C:\Users\KORISNIK\Desktop\Projekt - Leonardo - SSGS\Nova Paka 1\Trešt 1\100OLYMP\P320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Jihlavi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C:\Users\KORISNIK\Desktop\Projekt - Leonardo - SSGS\Nova Paka 1\Trešt 2\P32100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Nastavnici u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Treštu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 descr="C:\Users\KORISNIK\Desktop\Projekt - Leonardo - SSGS\Nova Paka 1\Trešt 2\P32100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Pelhrimov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 descr="C:\Users\KORISNIK\Desktop\Projekt - Leonardo - SSGS\Nova Paka 1\Trešt 2\P32200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3. mobilnost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6. do 9.listopada 2014.</a:t>
            </a:r>
          </a:p>
          <a:p>
            <a:r>
              <a:rPr lang="hr-HR" sz="3600" dirty="0">
                <a:latin typeface="Arial" panose="020B0604020202020204" pitchFamily="34" charset="0"/>
                <a:cs typeface="Arial" panose="020B0604020202020204" pitchFamily="34" charset="0"/>
              </a:rPr>
              <a:t>Orahovica, 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Hrvatska</a:t>
            </a:r>
          </a:p>
          <a:p>
            <a:endParaRPr lang="hr-H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Radionice – „Hladna jela od povrća”</a:t>
            </a:r>
          </a:p>
          <a:p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Batat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– Pustara </a:t>
            </a: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Višnjica</a:t>
            </a:r>
            <a:endParaRPr lang="hr-HR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Izlet na Ružicu grad, Jezero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Osijek i Đakovo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Radionice u Orahovici</a:t>
            </a:r>
            <a:endParaRPr lang="hr-HR" dirty="0"/>
          </a:p>
        </p:txBody>
      </p:sp>
      <p:pic>
        <p:nvPicPr>
          <p:cNvPr id="4" name="Picture 1" descr="C:\Users\Bibo\Desktop\Škola mira\LdV recepti\Orahovica, listopad 2014\PA060051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15616" y="2834480"/>
            <a:ext cx="3179068" cy="35468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4" descr="H:\2014-12-23 danira\salata od mahuna\danira 048.JPG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7" y="2834480"/>
            <a:ext cx="2808312" cy="34748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686573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Hladna jela – radionice u Orahovici</a:t>
            </a:r>
            <a:endParaRPr lang="hr-HR" dirty="0"/>
          </a:p>
        </p:txBody>
      </p:sp>
      <p:pic>
        <p:nvPicPr>
          <p:cNvPr id="14338" name="Picture 2" descr="G:\50\Za projektni dan 50 g škole\Orahoviva Ld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Hladna jela od povrća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7" descr="H:\2014-12-23 danira\crveni smuti\danira 04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04224"/>
            <a:ext cx="2481349" cy="1862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 descr="C:\Users\Bibo\Downloads\455516561.jpg"/>
          <p:cNvPicPr>
            <a:picLocks noGrp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3" y="1704224"/>
            <a:ext cx="2160240" cy="194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Vinkovići\Desktop\blitva.jpg"/>
          <p:cNvPicPr/>
          <p:nvPr/>
        </p:nvPicPr>
        <p:blipFill>
          <a:blip r:embed="rId4" cstate="print"/>
          <a:srcRect b="10966"/>
          <a:stretch>
            <a:fillRect/>
          </a:stretch>
        </p:blipFill>
        <p:spPr bwMode="auto">
          <a:xfrm>
            <a:off x="5341357" y="1704224"/>
            <a:ext cx="1550035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C:\Users\Bibo\Downloads\recept_12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452140"/>
            <a:ext cx="1702435" cy="154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C:\Users\Bibo\Downloads\5601_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2756" y="5220251"/>
            <a:ext cx="2187136" cy="1617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 descr="C:\Users\Bibo\Downloads\img51573f1392d6e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1479" y="3658395"/>
            <a:ext cx="1620239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" descr="H:\2014-12-23 danira\batat\20141007_161913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5222697"/>
            <a:ext cx="1895475" cy="142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Bibo\Downloads\krempita_blog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25290" y="3638316"/>
            <a:ext cx="238125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4925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slov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Prezentacija „</a:t>
            </a:r>
            <a:r>
              <a:rPr lang="hr-HR" dirty="0" err="1" smtClean="0"/>
              <a:t>Finger</a:t>
            </a:r>
            <a:r>
              <a:rPr lang="hr-HR" dirty="0" smtClean="0"/>
              <a:t> </a:t>
            </a:r>
            <a:r>
              <a:rPr lang="hr-HR" dirty="0" err="1" smtClean="0"/>
              <a:t>food</a:t>
            </a:r>
            <a:r>
              <a:rPr lang="hr-HR" dirty="0" smtClean="0"/>
              <a:t>”</a:t>
            </a:r>
            <a:endParaRPr lang="hr-HR" dirty="0"/>
          </a:p>
        </p:txBody>
      </p:sp>
      <p:pic>
        <p:nvPicPr>
          <p:cNvPr id="6" name="Picture 3" descr="C:\Users\Bibo\Desktop\Škola mira\LdV recepti\Orahovica, listopad 2014\PA060063.JPG"/>
          <p:cNvPicPr>
            <a:picLocks noGrp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115616" y="2204864"/>
            <a:ext cx="3240360" cy="36758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5" descr="C:\Users\Bibo\Desktop\Škola mira\LdV recepti\Orahovica, listopad 2014\PA060066.JPG"/>
          <p:cNvPicPr>
            <a:picLocks noGrp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5508104" y="2204863"/>
            <a:ext cx="3024336" cy="367580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17708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1042988" y="-242888"/>
            <a:ext cx="7200900" cy="1143001"/>
          </a:xfrm>
        </p:spPr>
        <p:txBody>
          <a:bodyPr/>
          <a:lstStyle/>
          <a:p>
            <a:pPr eaLnBrk="1" hangingPunct="1"/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Pustara 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Višnjica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7" name="Content Placeholder 3" descr="17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908050"/>
            <a:ext cx="6096000" cy="3657600"/>
          </a:xfrm>
        </p:spPr>
      </p:pic>
      <p:pic>
        <p:nvPicPr>
          <p:cNvPr id="21508" name="Picture 4" descr="imag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22938" y="4581525"/>
            <a:ext cx="3421062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index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27763" y="836613"/>
            <a:ext cx="2738437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6" descr="n_14393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06925"/>
            <a:ext cx="41402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Drugi cilj:</a:t>
            </a:r>
            <a:b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vi-VN" b="1" dirty="0" smtClean="0">
                <a:solidFill>
                  <a:srgbClr val="FF0000"/>
                </a:solidFill>
              </a:rPr>
              <a:t>Razvoj novih partnerstava za umrežavanje</a:t>
            </a:r>
          </a:p>
          <a:p>
            <a:r>
              <a:rPr lang="vi-VN" dirty="0" smtClean="0"/>
              <a:t>Nastavnici  će </a:t>
            </a:r>
            <a:r>
              <a:rPr lang="vi-VN" b="1" dirty="0" smtClean="0"/>
              <a:t>usporediti različite sadržaje učenja i izobrazbe  i nastavne metode </a:t>
            </a:r>
            <a:r>
              <a:rPr lang="vi-VN" dirty="0" smtClean="0"/>
              <a:t>partnerskih institucija uz potporu  nastavnika stranog jezika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Batat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0" name="Picture 5" descr="220px-5aday_sweet_potat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216" y="3429001"/>
            <a:ext cx="942091" cy="668028"/>
          </a:xfrm>
        </p:spPr>
      </p:pic>
      <p:pic>
        <p:nvPicPr>
          <p:cNvPr id="22531" name="Picture 6" descr="Süßkartoffel (Ipomoea batatas), Blüte und Laubblätter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520" y="1400396"/>
            <a:ext cx="3779838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7" descr="220px-Sweetpotato51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8104" y="1388753"/>
            <a:ext cx="3492500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8" descr="220px-Ipomoea_batatasL_ja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520" y="4117312"/>
            <a:ext cx="3779838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9" descr="220px-Sweet_potatoe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5528" y="4117312"/>
            <a:ext cx="349250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Radionice – Hladna jela od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batata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zervirano mjesto teksta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9" name="Picture 4" descr="H:\2014-12-23 danira\namaz od graha\danira 067.JPG"/>
          <p:cNvPicPr>
            <a:picLocks noGrp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99592" y="2492896"/>
            <a:ext cx="3384376" cy="36332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Rezervirano mjesto teksta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Rezervirano mjesto sadržaja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Picture 15" descr="H:\2014-12-23 danira\batat\20141007_1635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492895"/>
            <a:ext cx="3898776" cy="363326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Radionice – Hladna jela od </a:t>
            </a:r>
            <a:r>
              <a:rPr lang="hr-HR" dirty="0" err="1">
                <a:latin typeface="Arial" panose="020B0604020202020204" pitchFamily="34" charset="0"/>
                <a:cs typeface="Arial" panose="020B0604020202020204" pitchFamily="34" charset="0"/>
              </a:rPr>
              <a:t>batata</a:t>
            </a:r>
            <a:endParaRPr lang="hr-HR" dirty="0"/>
          </a:p>
        </p:txBody>
      </p:sp>
      <p:pic>
        <p:nvPicPr>
          <p:cNvPr id="16386" name="Picture 2" descr="G:\50\Za projektni dan 50 g škole\LdV Višnjica7.10. 2014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864959"/>
            <a:ext cx="5681605" cy="426120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 Đakovu – Ergela</a:t>
            </a:r>
            <a:b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8. listopada 2014.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290" name="Picture 2" descr="G:\50\Za projektni dan 50 g škole\Ergela Đakovo 8.10. 2014.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9269" y="1772816"/>
            <a:ext cx="8605462" cy="4831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4. mobilnost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1. do 5. prosinca, 2014. –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Pyjezice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, Poljska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Hladna jela od povrća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Rječnik</a:t>
            </a:r>
          </a:p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Ziebice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Izlet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Wroclav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Sudionici mobilnosti u Poljskoj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C:\Users\KORISNIK\Desktop\Projekt - Leonardo - SSGS\ldv 12.2014\100D3200\DSC_00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Ravnateljica i projektna koordinatorica škole u Poljskoj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:\Users\KORISNIK\Desktop\Projekt - Leonardo - SSGS\ldv 12.2014\100D3200\DSC_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Radionica u Poljskoj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KORISNIK\Desktop\Projekt - Leonardo - SSGS\Poljska 2014\PC0300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" y="1736638"/>
            <a:ext cx="4038600" cy="425308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zervirano mjesto sadržaja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 smtClean="0"/>
              <a:t>Martina </a:t>
            </a:r>
            <a:r>
              <a:rPr lang="hr-HR" dirty="0" err="1" smtClean="0"/>
              <a:t>Odobašić</a:t>
            </a:r>
            <a:endParaRPr lang="hr-HR" dirty="0" smtClean="0"/>
          </a:p>
          <a:p>
            <a:r>
              <a:rPr lang="hr-HR" dirty="0" smtClean="0"/>
              <a:t>Ivan </a:t>
            </a:r>
            <a:r>
              <a:rPr lang="hr-HR" dirty="0" err="1" smtClean="0"/>
              <a:t>Forintić</a:t>
            </a:r>
            <a:endParaRPr lang="hr-HR" dirty="0" smtClean="0"/>
          </a:p>
          <a:p>
            <a:r>
              <a:rPr lang="hr-HR" dirty="0" smtClean="0"/>
              <a:t>Matea Pavlović</a:t>
            </a:r>
          </a:p>
          <a:p>
            <a:r>
              <a:rPr lang="hr-HR" dirty="0" err="1" smtClean="0"/>
              <a:t>Nanad</a:t>
            </a:r>
            <a:r>
              <a:rPr lang="hr-HR" dirty="0" smtClean="0"/>
              <a:t> Golubić</a:t>
            </a:r>
            <a:endParaRPr lang="hr-HR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 tvornici za preradu povrća u </a:t>
            </a:r>
            <a:r>
              <a:rPr lang="hr-HR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Ziebicama</a:t>
            </a:r>
            <a:endParaRPr lang="hr-H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10105"/>
            <a:ext cx="4038600" cy="43061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2" descr="C:\Users\KORISNIK\Desktop\Projekt - Leonardo - SSGS\Poljska 2014\PC0400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10105"/>
            <a:ext cx="4038600" cy="430615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0929054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Radionice u Poljskoj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C:\Users\KORISNIK\Desktop\Projekt - Leonardo - SSGS\ldv 12.2014\100D3200\DSC_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Rezervirano mjesto sadržaja 4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="" xmlns:p14="http://schemas.microsoft.com/office/powerpoint/2010/main" val="3516025015"/>
              </p:ext>
            </p:extLst>
          </p:nvPr>
        </p:nvGraphicFramePr>
        <p:xfrm>
          <a:off x="1331640" y="476672"/>
          <a:ext cx="6989925" cy="6264696"/>
        </p:xfrm>
        <a:graphic>
          <a:graphicData uri="http://schemas.openxmlformats.org/presentationml/2006/ole">
            <p:oleObj spid="_x0000_s1033" name="Acrobat Document" r:id="rId3" imgW="7931880" imgH="8762040" progId="AcroExch.Document.11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16921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Radionice u Poljskoj</a:t>
            </a:r>
            <a:endParaRPr lang="hr-HR" dirty="0"/>
          </a:p>
        </p:txBody>
      </p:sp>
      <p:pic>
        <p:nvPicPr>
          <p:cNvPr id="14338" name="Picture 2" descr="C:\Users\KORISNIK\Desktop\Projekt - Leonardo - SSGS\ldv 12.2014\100D3200\DSC_03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Radionica izrade rječnika u Poljskoj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KORISNIK\Desktop\Projekt - Leonardo - SSGS\ldv 12.2014\100D3200\DSC_0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Muzej kućanskih aparata u </a:t>
            </a:r>
            <a:r>
              <a:rPr lang="hr-HR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hr-HR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iebicama</a:t>
            </a:r>
            <a:endParaRPr lang="hr-HR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KORISNIK\Desktop\Projekt - Leonardo - SSGS\Poljska 2014\PC0400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Prezentacija jela od povrća poljske kuhinje</a:t>
            </a:r>
            <a:endParaRPr lang="hr-H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:\Users\KORISNIK\Desktop\Projekt - Leonardo - SSGS\ldv 12.2014\100D3200\DSC_01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680704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5122" name="Picture 2" descr="C:\Users\KORISNIK\Desktop\Projekt - Leonardo - SSGS\Poljska 2014\PC03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556792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Dvorac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Ksijaž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362" name="Picture 2" descr="C:\Users\KORISNIK\Desktop\Projekt - Leonardo - SSGS\ldv 12.2014\100D3200\DSC_04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8476" y="1600200"/>
            <a:ext cx="7190816" cy="478112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5. mobilnost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12. do 15. travnja 2015. Martin, Slovačka</a:t>
            </a: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Topla jela od povrća</a:t>
            </a: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Izlet u </a:t>
            </a:r>
            <a:r>
              <a:rPr lang="hr-HR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Turčijanske</a:t>
            </a:r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toplice</a:t>
            </a:r>
          </a:p>
          <a:p>
            <a:r>
              <a:rPr lang="hr-HR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Dvorac Bojnice</a:t>
            </a:r>
            <a:endParaRPr lang="hr-H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Slovačka, Martin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G:\Slovacka 2015\DSC002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Slovačka, Martin</a:t>
            </a:r>
          </a:p>
        </p:txBody>
      </p:sp>
      <p:pic>
        <p:nvPicPr>
          <p:cNvPr id="2050" name="Picture 2" descr="G:\Slovacka 2015\DSC002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Slovačka, Martin</a:t>
            </a:r>
            <a:endParaRPr lang="hr-HR" dirty="0"/>
          </a:p>
        </p:txBody>
      </p:sp>
      <p:pic>
        <p:nvPicPr>
          <p:cNvPr id="4098" name="Picture 2" descr="G:\Slovacka 2015\DSC002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Sustav školstva u RH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01" y="1239751"/>
            <a:ext cx="4702397" cy="5618249"/>
          </a:xfrm>
        </p:spPr>
      </p:pic>
    </p:spTree>
    <p:extLst>
      <p:ext uri="{BB962C8B-B14F-4D97-AF65-F5344CB8AC3E}">
        <p14:creationId xmlns="" xmlns:p14="http://schemas.microsoft.com/office/powerpoint/2010/main" val="65596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Učenici u Slovačkoj</a:t>
            </a:r>
            <a:endParaRPr lang="hr-HR" dirty="0"/>
          </a:p>
        </p:txBody>
      </p:sp>
      <p:pic>
        <p:nvPicPr>
          <p:cNvPr id="3074" name="Picture 2" descr="G:\Slovacka 2015\DSC002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Slovačka, Martin</a:t>
            </a:r>
            <a:endParaRPr lang="hr-HR" dirty="0"/>
          </a:p>
        </p:txBody>
      </p:sp>
      <p:pic>
        <p:nvPicPr>
          <p:cNvPr id="8194" name="Picture 2" descr="G:\Slovacka 2015\DSC004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Jela slovačke kuhinje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G:\Slovacka 2015\DSC0046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Prikaz tehnike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poeliranja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povrća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G:\Slovacka 2015\DSC004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Slovačka, Martin</a:t>
            </a:r>
            <a:endParaRPr lang="hr-HR" dirty="0"/>
          </a:p>
        </p:txBody>
      </p:sp>
      <p:pic>
        <p:nvPicPr>
          <p:cNvPr id="7170" name="Picture 2" descr="G:\Slovacka 2015\DSC004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47664" y="1556792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Slovačka, Martin</a:t>
            </a:r>
            <a:endParaRPr lang="hr-HR" dirty="0"/>
          </a:p>
        </p:txBody>
      </p:sp>
      <p:pic>
        <p:nvPicPr>
          <p:cNvPr id="6146" name="Picture 2" descr="G:\Slovacka 2015\DSC0040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Slovačka, Martin</a:t>
            </a:r>
            <a:endParaRPr lang="hr-HR" dirty="0"/>
          </a:p>
        </p:txBody>
      </p:sp>
      <p:pic>
        <p:nvPicPr>
          <p:cNvPr id="5122" name="Picture 2" descr="G:\Slovacka 2015\DSC003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91680" y="1628800"/>
            <a:ext cx="6034617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Učenici koji su bili u Martinu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zervirano mjesto teksta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Martina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Odobašić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Ivan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Forintić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Denis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Meljančić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Martina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Stančin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Martina Perković</a:t>
            </a:r>
          </a:p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Abel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 Radić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Martina Borda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Marijana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Strapać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Tamara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Šundalić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Luka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Poznić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381719"/>
          </a:xfrm>
        </p:spPr>
        <p:txBody>
          <a:bodyPr>
            <a:normAutofit fontScale="92500" lnSpcReduction="20000"/>
          </a:bodyPr>
          <a:lstStyle/>
          <a:p>
            <a:r>
              <a:rPr lang="hr-HR" dirty="0" smtClean="0"/>
              <a:t>„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Važno je zvati se Martina”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Rezervirano mjesto sadržaja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292351"/>
            <a:ext cx="4515247" cy="372893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0960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Slovacka 2015\DSC005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07504" y="1833130"/>
            <a:ext cx="3145183" cy="419229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U selu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Čičmani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844824"/>
            <a:ext cx="4038601" cy="42813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7244" y="2369460"/>
            <a:ext cx="4197085" cy="31478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Dvorac Bojnice</a:t>
            </a:r>
            <a:endParaRPr lang="hr-HR" dirty="0"/>
          </a:p>
        </p:txBody>
      </p:sp>
      <p:pic>
        <p:nvPicPr>
          <p:cNvPr id="15362" name="Picture 2" descr="G:\50\Za projektni dan 50 g škole\U Bojnicam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87624" y="1434878"/>
            <a:ext cx="7029936" cy="542312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Određivanje polazišne točke</a:t>
            </a:r>
            <a:b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vi-VN" dirty="0" smtClean="0"/>
              <a:t>a) u  gastronomskom području bavit ćemo se ćemo se uglavnom sadržajem izobrazbe na temu </a:t>
            </a:r>
            <a:r>
              <a:rPr lang="vi-VN" b="1" dirty="0" smtClean="0">
                <a:solidFill>
                  <a:srgbClr val="FF0000"/>
                </a:solidFill>
              </a:rPr>
              <a:t>"priprema hladnih jela od povrća" i "priprema toplih jela od povrća" i "serviranje povrća  te ukrašavanje</a:t>
            </a:r>
            <a:r>
              <a:rPr lang="vi-VN" dirty="0" smtClean="0">
                <a:solidFill>
                  <a:srgbClr val="FF0000"/>
                </a:solidFill>
              </a:rPr>
              <a:t>." </a:t>
            </a:r>
            <a:endParaRPr lang="hr-HR" dirty="0" smtClean="0">
              <a:solidFill>
                <a:srgbClr val="FF0000"/>
              </a:solidFill>
            </a:endParaRPr>
          </a:p>
          <a:p>
            <a:r>
              <a:rPr lang="vi-VN" dirty="0" smtClean="0"/>
              <a:t>Ovi sadržaji mogu biti  kvalifikacijski dijelovi  modula izobrazbe u gastronomskim zanimanjima kuhar - konobar, hotelske i ugostiteljske djelatnosti</a:t>
            </a:r>
          </a:p>
          <a:p>
            <a:endParaRPr lang="hr-H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Slovačka,Martin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3" y="2217121"/>
            <a:ext cx="3212353" cy="39090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Rezervirano mjesto sadržaja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17121"/>
            <a:ext cx="4038600" cy="390904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400011186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slov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3554" name="Picture 2" descr="G:\20150416_0929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779264" y="1735937"/>
            <a:ext cx="2823574" cy="376476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555" name="Picture 3" descr="G:\20150414_1642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1" y="2143116"/>
            <a:ext cx="4191029" cy="31432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Kao proizvod nastati će  za sve partnere </a:t>
            </a:r>
            <a:r>
              <a:rPr lang="hr-HR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iskoristivi kvalifikacijski dijelovi koje će postati dio modula izobrazbe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Diseminacija u našoj školi 18.5.20015.</a:t>
            </a: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662869" cy="49971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2191236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1070" y="67506"/>
            <a:ext cx="4924350" cy="799132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193536424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kvalifikacijski dijelovi s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materijalima za učenja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 poučavanja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u obliku </a:t>
            </a:r>
            <a:r>
              <a:rPr lang="hr-H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priručnika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i  moduli tečaja u području ugostiteljstva i floristike povrća- uzgoj povrća </a:t>
            </a:r>
            <a:r>
              <a:rPr lang="hr-HR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njemačkom jeziku i svim ostalim  jezicima </a:t>
            </a:r>
            <a:r>
              <a:rPr lang="hr-HR" b="1" dirty="0">
                <a:latin typeface="Arial" panose="020B0604020202020204" pitchFamily="34" charset="0"/>
                <a:cs typeface="Arial" panose="020B0604020202020204" pitchFamily="34" charset="0"/>
              </a:rPr>
              <a:t>koji se koriste u projektu 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139127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latin typeface="Arial" panose="020B0604020202020204" pitchFamily="34" charset="0"/>
                <a:cs typeface="Arial" panose="020B0604020202020204" pitchFamily="34" charset="0"/>
              </a:rPr>
              <a:t>Završetak projekta</a:t>
            </a:r>
            <a:endParaRPr lang="hr-H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8. do 10. lipnja 2015. 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završni </a:t>
            </a:r>
            <a:r>
              <a:rPr lang="hr-HR" dirty="0">
                <a:latin typeface="Arial" panose="020B0604020202020204" pitchFamily="34" charset="0"/>
                <a:cs typeface="Arial" panose="020B0604020202020204" pitchFamily="34" charset="0"/>
              </a:rPr>
              <a:t>sastanak za </a:t>
            </a:r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nastavnike</a:t>
            </a: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Izlet na </a:t>
            </a:r>
            <a:r>
              <a:rPr lang="hr-HR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Jankovac</a:t>
            </a:r>
            <a:endParaRPr lang="hr-HR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dirty="0" smtClean="0">
                <a:latin typeface="Arial" panose="020B0604020202020204" pitchFamily="34" charset="0"/>
                <a:cs typeface="Arial" panose="020B0604020202020204" pitchFamily="34" charset="0"/>
              </a:rPr>
              <a:t>Baranja </a:t>
            </a:r>
            <a:endParaRPr lang="hr-H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="" xmlns:p14="http://schemas.microsoft.com/office/powerpoint/2010/main" val="34293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Pečeni čaj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Sastojci</a:t>
            </a:r>
            <a:r>
              <a:rPr lang="hr-HR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hr-HR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 raznog voća </a:t>
            </a:r>
            <a:endParaRPr lang="hr-HR" sz="8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r-HR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jabuke</a:t>
            </a:r>
            <a: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kruške, dunje, limun, naranča, kupine, maline, </a:t>
            </a:r>
            <a:r>
              <a:rPr lang="hr-HR" sz="80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aronija</a:t>
            </a:r>
            <a:r>
              <a:rPr lang="hr-HR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šljive…</a:t>
            </a:r>
          </a:p>
          <a:p>
            <a: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kg  </a:t>
            </a:r>
            <a:r>
              <a:rPr lang="hr-HR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šećera</a:t>
            </a:r>
          </a:p>
          <a:p>
            <a: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hr-HR" sz="8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imet, anis, klinčić</a:t>
            </a:r>
          </a:p>
          <a:p>
            <a: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2- 2,5 dl ruma</a:t>
            </a:r>
            <a:b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8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r-HR" sz="8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r-HR" sz="8000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voće </a:t>
            </a: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>izrežite na veličinu </a:t>
            </a: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zalogaja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Stavite </a:t>
            </a: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>ga u dublju tepsiju pećnice, pospite šećerom i začinima</a:t>
            </a: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Promiješajte </a:t>
            </a: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>i stavite u prethodno zagrijanu pećnicu na 180°C. </a:t>
            </a:r>
            <a:endParaRPr lang="hr-HR" sz="8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Tako </a:t>
            </a: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>ga pecite, odnosno karamelizirajte 1 sat.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>Izvadite ga van iz pećnice, zalijte rumom, dobro promiješajte i stavljajte u sterilizirane i tople staklenke</a:t>
            </a: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>Napunite ih do vrha, odmah zatvorite i okrenite naopako</a:t>
            </a:r>
            <a:r>
              <a:rPr lang="hr-HR" sz="8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r-HR" sz="8000" dirty="0">
                <a:latin typeface="Arial" panose="020B0604020202020204" pitchFamily="34" charset="0"/>
                <a:cs typeface="Arial" panose="020B0604020202020204" pitchFamily="34" charset="0"/>
              </a:rPr>
              <a:t>Tako ih držite dok se potpuno ne ohlade, ili preko noći.</a:t>
            </a:r>
          </a:p>
          <a:p>
            <a:endParaRPr lang="hr-HR" sz="7200" dirty="0"/>
          </a:p>
        </p:txBody>
      </p:sp>
    </p:spTree>
    <p:extLst>
      <p:ext uri="{BB962C8B-B14F-4D97-AF65-F5344CB8AC3E}">
        <p14:creationId xmlns="" xmlns:p14="http://schemas.microsoft.com/office/powerpoint/2010/main" val="7714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U šalicu stavite 2-3 žlice voćnog pečenog čaja</a:t>
            </a:r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hr-H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zalijte </a:t>
            </a:r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s 2-3 dl vruće vode, promiješajte i uživajte u toplom napitku.</a:t>
            </a:r>
          </a:p>
          <a:p>
            <a:r>
              <a:rPr lang="hr-HR" sz="2000" dirty="0">
                <a:latin typeface="Arial" panose="020B0604020202020204" pitchFamily="34" charset="0"/>
                <a:cs typeface="Arial" panose="020B0604020202020204" pitchFamily="34" charset="0"/>
              </a:rPr>
              <a:t>Na kraju žličicom pojedete voće koje je ostalo na dnu šalice…</a:t>
            </a:r>
          </a:p>
          <a:p>
            <a:endParaRPr lang="hr-HR" dirty="0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916832"/>
            <a:ext cx="4042792" cy="316835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="" xmlns:p14="http://schemas.microsoft.com/office/powerpoint/2010/main" val="348014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ln>
            <a:solidFill>
              <a:srgbClr val="FFFF66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8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Hvala na pažnji!</a:t>
            </a:r>
            <a:endParaRPr lang="hr-HR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7272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1212</Words>
  <Application>Microsoft Office PowerPoint</Application>
  <PresentationFormat>Prikaz na zaslonu (4:3)</PresentationFormat>
  <Paragraphs>208</Paragraphs>
  <Slides>99</Slides>
  <Notes>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99</vt:i4>
      </vt:variant>
    </vt:vector>
  </HeadingPairs>
  <TitlesOfParts>
    <vt:vector size="101" baseType="lpstr">
      <vt:lpstr>Office tema</vt:lpstr>
      <vt:lpstr>Acrobat Document</vt:lpstr>
      <vt:lpstr>Diseminacija  i implementacija Projekta EU LEONARDO DA VINCI Partnerstva 2013. – 2015. „Wege zur Verbesserung in der Fachunterricht!” u Srednjoj školi” Stjepan Ivšić” Orahovica  </vt:lpstr>
      <vt:lpstr>Mirjana Boloban, prof.mentor Đakovo, 23. svibnja 2015. Srednja strukovna škola Antuna Horvata </vt:lpstr>
      <vt:lpstr>Wege zur Verbesserung in der Fachunterricht </vt:lpstr>
      <vt:lpstr>Tema projekta</vt:lpstr>
      <vt:lpstr>Cilj projekta</vt:lpstr>
      <vt:lpstr>Drugi cilj: </vt:lpstr>
      <vt:lpstr>Slajd 7</vt:lpstr>
      <vt:lpstr>Sustav školstva u RH</vt:lpstr>
      <vt:lpstr>Određivanje polazišne točke </vt:lpstr>
      <vt:lpstr>Slajd 10</vt:lpstr>
      <vt:lpstr>Nositelj projekta</vt:lpstr>
      <vt:lpstr>Partner 1</vt:lpstr>
      <vt:lpstr>Partner 2</vt:lpstr>
      <vt:lpstr>Partner 3 </vt:lpstr>
      <vt:lpstr>Slajd 15</vt:lpstr>
      <vt:lpstr>Partner 4</vt:lpstr>
      <vt:lpstr>Slajd 17</vt:lpstr>
      <vt:lpstr>Slajd 18</vt:lpstr>
      <vt:lpstr>Projektni tim iz Srednje škole”Stjepan Ivšić” Orahovica</vt:lpstr>
      <vt:lpstr>Nova Paka, Češka</vt:lpstr>
      <vt:lpstr>Prva mobilnost , Nova Paka  8. do 11. 10. 2013. Sastanak nastavnika </vt:lpstr>
      <vt:lpstr>Nova Paka</vt:lpstr>
      <vt:lpstr>Školska slastičarnica i pekara u Novoj Paki</vt:lpstr>
      <vt:lpstr>Proizvodi školske slastičarnice u  Novoj Paki</vt:lpstr>
      <vt:lpstr>Ravnatelj Zorislav Milković u Novoj Paki</vt:lpstr>
      <vt:lpstr>Školski restoran – pivnica u Novoj Paki</vt:lpstr>
      <vt:lpstr>Špindlerov mlin</vt:lpstr>
      <vt:lpstr>Nastavnici pred školom u Novoj Paki</vt:lpstr>
      <vt:lpstr>Dogovorene aktivnosti</vt:lpstr>
      <vt:lpstr>Učenici na 1. mobilnosti u Novoj Paki i Treštu</vt:lpstr>
      <vt:lpstr>Početak radionica u Novoj Paki</vt:lpstr>
      <vt:lpstr>Radionice rezbarenja povrća u Novoj Paki</vt:lpstr>
      <vt:lpstr>Natjecanje u pravljenju kanape za dječji rođendan</vt:lpstr>
      <vt:lpstr>Radionica „Molekularne gastronomije”</vt:lpstr>
      <vt:lpstr>Radionica carving studio u Novoj Paki</vt:lpstr>
      <vt:lpstr>Ispred škole u Novoj Paki</vt:lpstr>
      <vt:lpstr>U pivovari u Novoj Paki</vt:lpstr>
      <vt:lpstr>U pivovari u Novoj Paki</vt:lpstr>
      <vt:lpstr>U tvornici stakla u Haracchovu</vt:lpstr>
      <vt:lpstr>U muzeju gastronomije u Pragu</vt:lpstr>
      <vt:lpstr>2. mobilnost</vt:lpstr>
      <vt:lpstr>Trešt, carving radionice</vt:lpstr>
      <vt:lpstr>Slajd 43</vt:lpstr>
      <vt:lpstr>Slajd 44</vt:lpstr>
      <vt:lpstr>Slajd 45</vt:lpstr>
      <vt:lpstr>Morimono = „ štogod ima u zdjelici“ </vt:lpstr>
      <vt:lpstr>Izložba radova – Morimono tehnika</vt:lpstr>
      <vt:lpstr>Ukrašavanje stola</vt:lpstr>
      <vt:lpstr>Sušenje povrća</vt:lpstr>
      <vt:lpstr>Pano u Treštu</vt:lpstr>
      <vt:lpstr>U Jihlavi</vt:lpstr>
      <vt:lpstr>Nastavnici u Treštu</vt:lpstr>
      <vt:lpstr>Pelhrimov</vt:lpstr>
      <vt:lpstr>3. mobilnost</vt:lpstr>
      <vt:lpstr>Radionice u Orahovici</vt:lpstr>
      <vt:lpstr>Hladna jela – radionice u Orahovici</vt:lpstr>
      <vt:lpstr>Hladna jela od povrća</vt:lpstr>
      <vt:lpstr>Prezentacija „Finger food”</vt:lpstr>
      <vt:lpstr>Pustara  Višnjica</vt:lpstr>
      <vt:lpstr>Batat</vt:lpstr>
      <vt:lpstr>Radionice – Hladna jela od batata</vt:lpstr>
      <vt:lpstr>Radionice – Hladna jela od batata</vt:lpstr>
      <vt:lpstr>U Đakovu – Ergela 8. listopada 2014.</vt:lpstr>
      <vt:lpstr>4. mobilnost</vt:lpstr>
      <vt:lpstr>Sudionici mobilnosti u Poljskoj</vt:lpstr>
      <vt:lpstr>Ravnateljica i projektna koordinatorica škole u Poljskoj</vt:lpstr>
      <vt:lpstr>Radionica u Poljskoj</vt:lpstr>
      <vt:lpstr>U tvornici za preradu povrća u Ziebicama</vt:lpstr>
      <vt:lpstr>Radionice u Poljskoj</vt:lpstr>
      <vt:lpstr>Radionice u Poljskoj</vt:lpstr>
      <vt:lpstr>Radionica izrade rječnika u Poljskoj</vt:lpstr>
      <vt:lpstr>Muzej kućanskih aparata u Ziebicama</vt:lpstr>
      <vt:lpstr>Prezentacija jela od povrća poljske kuhinje</vt:lpstr>
      <vt:lpstr>Slajd 74</vt:lpstr>
      <vt:lpstr>Dvorac Ksijaž</vt:lpstr>
      <vt:lpstr>5. mobilnost</vt:lpstr>
      <vt:lpstr>Slovačka, Martin</vt:lpstr>
      <vt:lpstr>Slovačka, Martin</vt:lpstr>
      <vt:lpstr>Slovačka, Martin</vt:lpstr>
      <vt:lpstr>Učenici u Slovačkoj</vt:lpstr>
      <vt:lpstr>Slovačka, Martin</vt:lpstr>
      <vt:lpstr>Jela slovačke kuhinje</vt:lpstr>
      <vt:lpstr>Prikaz tehnike poeliranja povrća</vt:lpstr>
      <vt:lpstr>Slovačka, Martin</vt:lpstr>
      <vt:lpstr>Slovačka, Martin</vt:lpstr>
      <vt:lpstr>Slovačka, Martin</vt:lpstr>
      <vt:lpstr>Učenici koji su bili u Martinu</vt:lpstr>
      <vt:lpstr>U selu Čičmani</vt:lpstr>
      <vt:lpstr>Dvorac Bojnice</vt:lpstr>
      <vt:lpstr>Slovačka,Martin</vt:lpstr>
      <vt:lpstr>Slajd 91</vt:lpstr>
      <vt:lpstr>Slajd 92</vt:lpstr>
      <vt:lpstr>Diseminacija u našoj školi 18.5.20015.</vt:lpstr>
      <vt:lpstr>Slajd 94</vt:lpstr>
      <vt:lpstr>Slajd 95</vt:lpstr>
      <vt:lpstr>Završetak projekta</vt:lpstr>
      <vt:lpstr>Pečeni čaj</vt:lpstr>
      <vt:lpstr>Slajd 98</vt:lpstr>
      <vt:lpstr>Slajd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EU LEONARDO DA VINCI</dc:title>
  <dc:creator>Bibo</dc:creator>
  <cp:lastModifiedBy>Korisnik</cp:lastModifiedBy>
  <cp:revision>60</cp:revision>
  <dcterms:created xsi:type="dcterms:W3CDTF">2013-10-23T17:45:30Z</dcterms:created>
  <dcterms:modified xsi:type="dcterms:W3CDTF">2015-09-24T15:52:50Z</dcterms:modified>
</cp:coreProperties>
</file>