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ježana Konopek" initials="SK" lastIdx="1" clrIdx="0">
    <p:extLst>
      <p:ext uri="{19B8F6BF-5375-455C-9EA6-DF929625EA0E}">
        <p15:presenceInfo xmlns:p15="http://schemas.microsoft.com/office/powerpoint/2012/main" userId="Snježana Konop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B63E96-374B-4D48-BA2B-0703C6B58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D39984B-E018-47DD-8B62-9A4DF6540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CADEDD-806F-4439-B086-8C8318B9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673E-BE08-4641-B145-D11D9DD9E02C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6823B5-F2E4-4456-996A-5F343C36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8AAFD7-66C7-437C-BF60-3DAA62B4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E064-0575-49B7-9325-3C3A02DEF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12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62A50E-59E6-4ABD-9CE0-232B8B46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98FF888-B740-4451-8EB2-BD898E2F2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830D4C-DD3D-4518-8C01-07055210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673E-BE08-4641-B145-D11D9DD9E02C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C907BC-BF87-4B77-BF19-D0E839BF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0061E8F-4E3C-4379-A14B-51C8C7CB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E064-0575-49B7-9325-3C3A02DEF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78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0A4127D-2144-429E-B156-B432B0A7D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74A45D0-4374-4E4E-848A-F7B1F3547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361672-AC90-47D9-8D3B-8FC4403C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673E-BE08-4641-B145-D11D9DD9E02C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E9CEC8-06DF-406A-A1FA-FFE57949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FCED9A-64D7-433E-B040-CD1F7A8C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E064-0575-49B7-9325-3C3A02DEF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471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B05EB5-EAB9-44A5-90C4-44E8F8AF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33A64C-F152-42FD-849B-E508FF97C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527CE7-700F-4726-B848-49E6C8B7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673E-BE08-4641-B145-D11D9DD9E02C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EA3C3EC-6D3E-4A7D-AF92-1597AAB6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4877A4-55F7-4803-9613-21771057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E064-0575-49B7-9325-3C3A02DEF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55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4AA825-E77A-4F01-A428-2F705023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A542EC4-127F-4581-B496-6FF3B1CD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1D92DA-FA43-486E-9271-62281B34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673E-BE08-4641-B145-D11D9DD9E02C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F81B62-9B0D-4CE0-B902-1CCCCCE6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B04F41-F506-42DF-B83F-B3A2307B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E064-0575-49B7-9325-3C3A02DEF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155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53460-BD06-4647-ABC8-C2BD056F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197663-BFFD-4412-8DE8-F04194E98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4F30BAA-C845-4A37-BA95-058FEF9C2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F9B076A-FC0A-4DEA-BB83-B7F23EAA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673E-BE08-4641-B145-D11D9DD9E02C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7DC546-CBFE-4039-A749-680C3250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23BF7B4-A749-4900-B18F-FEEA9B8B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E064-0575-49B7-9325-3C3A02DEF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690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F1D62B-BCA7-4761-8240-70003F52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378429-4662-47DF-80F7-EA7564DEC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2234923-0823-4394-9B28-96F6FD4F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3521E63-5CB6-4F95-9879-796D6DFB3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251F04-D386-4C1C-AE68-3D6F717F6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6A936B4-BCC8-4652-B5E8-B010E137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673E-BE08-4641-B145-D11D9DD9E02C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A8B9329-C88A-4AAD-9100-EDAC0B04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8C894E1-27DF-4337-A13D-765B9FA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E064-0575-49B7-9325-3C3A02DEF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947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7AD4A2-FF17-4EF5-8D2B-43008950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775FD8F-1EA7-4966-B62B-494E1AA6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673E-BE08-4641-B145-D11D9DD9E02C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A1C367B-B03C-45CD-B8F3-4837DEC3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3B64D7D-6827-412E-A1AF-31A33C1A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E064-0575-49B7-9325-3C3A02DEF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A48AE26-CB70-470B-A6F8-4B54B751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673E-BE08-4641-B145-D11D9DD9E02C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F3BC077-5797-4C32-8A83-A84B61AC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AC33E21-D3BE-498E-BF55-601C2F3A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E064-0575-49B7-9325-3C3A02DEF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70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44BE64-35AE-4CCD-8A5B-6CC75E92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3108D1-86D9-47F0-BC95-59388DEA2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64989FD-F587-404B-BFC7-AEE38F2D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478463-4D3F-4312-9DCF-0D694311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673E-BE08-4641-B145-D11D9DD9E02C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10B22CA-540B-4B53-86F5-E7AD8F53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7017D84-14F1-415C-8348-7BF213CD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E064-0575-49B7-9325-3C3A02DEF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09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47A99F-FCCB-478C-95A4-6A46B530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63A8486-6AB0-4B12-B5CD-8A43C143A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8688334-2464-470E-BAC3-4E6233535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BC59F71-B02C-47FF-902F-11C6F6B0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673E-BE08-4641-B145-D11D9DD9E02C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043D45A-DEB9-4D66-BE57-29605FFB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B344537-5F33-4199-84FD-46BF3B78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E064-0575-49B7-9325-3C3A02DEF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492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42D529A-1C56-4ABB-957E-417EDAF7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5A05702-9A1E-4CCF-BF75-BDC62603C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5650B7-9629-4954-9FEF-92927B0B8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9673E-BE08-4641-B145-D11D9DD9E02C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D6DC0A-F0D7-4D29-9741-2FBE1459C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9BE796-96A8-4160-83C2-EAF4D3C61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E064-0575-49B7-9325-3C3A02DEF2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7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BBC52A5-E7AE-4CF7-AD08-3183B1F11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604" y="2271712"/>
            <a:ext cx="5334791" cy="4005265"/>
          </a:xfrm>
          <a:prstGeom prst="rect">
            <a:avLst/>
          </a:prstGeo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859F8692-403B-46C6-B68E-A344DB33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cap="none" dirty="0">
                <a:solidFill>
                  <a:schemeClr val="accent1">
                    <a:lumMod val="75000"/>
                  </a:schemeClr>
                </a:solidFill>
              </a:rPr>
              <a:t>Kuhar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F13E3F1-F48C-4B6C-8051-9E07E6A88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90" y="1082567"/>
            <a:ext cx="3731171" cy="577543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ADE4EAA-FABB-402B-A2BE-163B1DA48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8" y="914400"/>
            <a:ext cx="3338665" cy="56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8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13E443-FE07-41EC-B475-C365A6EB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733"/>
            <a:ext cx="10515600" cy="823197"/>
          </a:xfrm>
        </p:spPr>
        <p:txBody>
          <a:bodyPr>
            <a:normAutofit/>
          </a:bodyPr>
          <a:lstStyle/>
          <a:p>
            <a:r>
              <a:rPr lang="hr-HR" sz="3600" b="1">
                <a:solidFill>
                  <a:schemeClr val="accent1">
                    <a:lumMod val="75000"/>
                  </a:schemeClr>
                </a:solidFill>
              </a:rPr>
              <a:t>Kestenjiada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sz="3600" b="1" dirty="0" err="1">
                <a:solidFill>
                  <a:schemeClr val="accent1">
                    <a:lumMod val="75000"/>
                  </a:schemeClr>
                </a:solidFill>
              </a:rPr>
              <a:t>palačinkijada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</a:rPr>
              <a:t>, natjecanja, smotre…</a:t>
            </a:r>
          </a:p>
        </p:txBody>
      </p:sp>
      <p:pic>
        <p:nvPicPr>
          <p:cNvPr id="5" name="Picture 4" descr="http://www.ss-sivsic-orahovica.skole.hr/upload/ss-sivsic-orahovica/album/98/large_img_60883.jpg">
            <a:extLst>
              <a:ext uri="{FF2B5EF4-FFF2-40B4-BE49-F238E27FC236}">
                <a16:creationId xmlns:a16="http://schemas.microsoft.com/office/drawing/2014/main" id="{0072601B-9ABA-47D3-8239-FB3C3CF33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6" y="1280285"/>
            <a:ext cx="4904603" cy="36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zervirano mjesto sadržaja 2">
            <a:extLst>
              <a:ext uri="{FF2B5EF4-FFF2-40B4-BE49-F238E27FC236}">
                <a16:creationId xmlns:a16="http://schemas.microsoft.com/office/drawing/2014/main" id="{0D37E8FD-0BCA-4594-976A-2C735EB3AF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6046" y="1118663"/>
            <a:ext cx="2192404" cy="4024312"/>
          </a:xfrm>
          <a:prstGeom prst="rect">
            <a:avLst/>
          </a:prstGeom>
        </p:spPr>
      </p:pic>
      <p:pic>
        <p:nvPicPr>
          <p:cNvPr id="10" name="Picture 2" descr="http://www.ss-sivsic-orahovica.skole.hr/upload/ss-sivsic-orahovica/album/85/large_img_53048.jpg">
            <a:extLst>
              <a:ext uri="{FF2B5EF4-FFF2-40B4-BE49-F238E27FC236}">
                <a16:creationId xmlns:a16="http://schemas.microsoft.com/office/drawing/2014/main" id="{6577F3DE-C3F5-4AB5-BA19-C52C0D83D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0" r="1168" b="-1"/>
          <a:stretch/>
        </p:blipFill>
        <p:spPr bwMode="auto">
          <a:xfrm>
            <a:off x="0" y="3510107"/>
            <a:ext cx="6000215" cy="33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0. orahovačka Kestenijada: ispečeno 250 kilograma kestena i ...">
            <a:extLst>
              <a:ext uri="{FF2B5EF4-FFF2-40B4-BE49-F238E27FC236}">
                <a16:creationId xmlns:a16="http://schemas.microsoft.com/office/drawing/2014/main" id="{558D44B6-544F-4C67-9A1B-1EE41016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15" y="4286153"/>
            <a:ext cx="3636170" cy="242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C457486-B219-4826-BD33-14932AC9B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12" y="1280285"/>
            <a:ext cx="3740234" cy="28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4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ografija SŠ &quot;Stjepan Ivšić&quot; Orahovica.">
            <a:extLst>
              <a:ext uri="{FF2B5EF4-FFF2-40B4-BE49-F238E27FC236}">
                <a16:creationId xmlns:a16="http://schemas.microsoft.com/office/drawing/2014/main" id="{AEDFA078-E90B-426F-909B-92839F1D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0"/>
            <a:ext cx="11088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573EE5A-DE35-454A-AA50-6A018260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Fotografija SŠ &quot;Stjepan Ivšić&quot; Orahovica.">
            <a:extLst>
              <a:ext uri="{FF2B5EF4-FFF2-40B4-BE49-F238E27FC236}">
                <a16:creationId xmlns:a16="http://schemas.microsoft.com/office/drawing/2014/main" id="{B338CA53-CFDD-441E-94FC-574A6A5B21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3" y="365125"/>
            <a:ext cx="4189445" cy="626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8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81C76DF-6FFE-41F8-AC80-983FAA634BD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Prednosti zanimanja kuhar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6B89785-A71A-48C6-ADA5-65C8452C90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>
                <a:ln w="0"/>
                <a:solidFill>
                  <a:schemeClr val="tx1"/>
                </a:solidFill>
              </a:rPr>
              <a:t>jedinstveni  model obrazovanja</a:t>
            </a:r>
          </a:p>
          <a:p>
            <a:r>
              <a:rPr lang="hr-HR" dirty="0">
                <a:ln w="0"/>
                <a:solidFill>
                  <a:schemeClr val="tx1"/>
                </a:solidFill>
              </a:rPr>
              <a:t>mogućnost stipendiranja učenika</a:t>
            </a:r>
          </a:p>
          <a:p>
            <a:r>
              <a:rPr lang="hr-HR" dirty="0">
                <a:ln w="0"/>
                <a:solidFill>
                  <a:schemeClr val="tx1"/>
                </a:solidFill>
              </a:rPr>
              <a:t>obrazovanje traje 3 godine</a:t>
            </a:r>
          </a:p>
          <a:p>
            <a:r>
              <a:rPr lang="hr-HR" dirty="0">
                <a:ln w="0"/>
                <a:solidFill>
                  <a:schemeClr val="tx1"/>
                </a:solidFill>
              </a:rPr>
              <a:t>dio nastave odvija se u ugostiteljskim objektima (praktična nastava)</a:t>
            </a:r>
          </a:p>
          <a:p>
            <a:r>
              <a:rPr lang="hr-HR" dirty="0">
                <a:ln w="0"/>
                <a:solidFill>
                  <a:schemeClr val="tx1"/>
                </a:solidFill>
              </a:rPr>
              <a:t>praktična nastava može se odraditi i kao ljetna praksa na moru</a:t>
            </a: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D1D2D1B6-E984-4F8F-9157-F1691C5D53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2674"/>
            <a:ext cx="5181600" cy="291724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59BAAE4-8BB4-4654-88E9-35F867699A8A}"/>
              </a:ext>
            </a:extLst>
          </p:cNvPr>
          <p:cNvSpPr txBox="1"/>
          <p:nvPr/>
        </p:nvSpPr>
        <p:spPr>
          <a:xfrm>
            <a:off x="8033658" y="5459914"/>
            <a:ext cx="144624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err="1"/>
              <a:t>Palačinkijada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139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AB83F6C-7624-4531-BE93-CCC474BB153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Putovanja, EU projekti, izleti…</a:t>
            </a:r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3260F6FE-C9F2-4569-8971-22FDAD5757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21" y="1286216"/>
            <a:ext cx="5181600" cy="3886200"/>
          </a:xfr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EE41797-A103-4F67-B386-D992F2C81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02" y="3572216"/>
            <a:ext cx="4267200" cy="320040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5C198E80-E30D-455E-8E9C-26459783559E}"/>
              </a:ext>
            </a:extLst>
          </p:cNvPr>
          <p:cNvSpPr/>
          <p:nvPr/>
        </p:nvSpPr>
        <p:spPr>
          <a:xfrm>
            <a:off x="5089401" y="4715216"/>
            <a:ext cx="1608873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Sevilla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5F30861-DC05-4A8F-A26F-2F718C932BBE}"/>
              </a:ext>
            </a:extLst>
          </p:cNvPr>
          <p:cNvSpPr txBox="1"/>
          <p:nvPr/>
        </p:nvSpPr>
        <p:spPr>
          <a:xfrm>
            <a:off x="8444204" y="6391469"/>
            <a:ext cx="133427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Gibraltar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A4AFFD5-C767-4C1D-A783-C3908E644DEA}"/>
              </a:ext>
            </a:extLst>
          </p:cNvPr>
          <p:cNvSpPr txBox="1"/>
          <p:nvPr/>
        </p:nvSpPr>
        <p:spPr>
          <a:xfrm>
            <a:off x="394098" y="6242180"/>
            <a:ext cx="248906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Putovanje u Španjolsku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22E51ACB-960C-403E-962E-371081A1B5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5" y="1817089"/>
            <a:ext cx="3263503" cy="43513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8923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064E8882-4C68-4C39-8448-596B1D5B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Mogućnost nastavka školovanja</a:t>
            </a:r>
            <a:r>
              <a:rPr lang="hr-HR" dirty="0">
                <a:solidFill>
                  <a:srgbClr val="FF0000"/>
                </a:solidFill>
              </a:rPr>
              <a:t/>
            </a:r>
            <a:br>
              <a:rPr lang="hr-HR" dirty="0">
                <a:solidFill>
                  <a:srgbClr val="FF0000"/>
                </a:solidFill>
              </a:rPr>
            </a:br>
            <a:endParaRPr lang="hr-HR" dirty="0"/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29877743-DF87-4938-A9BF-0F9C0F7FA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četverogodišnjem srodnom zanimanju </a:t>
            </a:r>
          </a:p>
          <a:p>
            <a:r>
              <a:rPr lang="hr-HR" dirty="0"/>
              <a:t>nakon toga na veleučilištima i stručnim studijima nakon polaganja državne mature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205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E887DA-AFC7-4BD7-906A-D349DB18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Opis programa: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FCE87A79-C635-409A-9390-275FB8D4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priprema sve vrste toplih i hladnih jela, sastavlja dnevne i tjedne jelovnike te priprema jela po narudžbi </a:t>
            </a:r>
          </a:p>
          <a:p>
            <a:r>
              <a:rPr lang="hr-HR" dirty="0"/>
              <a:t>posao kuhara uključuje različite aktivnosti: naručivanje i preuzimanje namirnica, čišćenje, određivanje tehnologije pripremanja hrane, pripremanje namirnica i njihovu toplinsku obradu, podjelu hrane na pojedinačne obroke te garniranje i dekoriranje </a:t>
            </a:r>
          </a:p>
          <a:p>
            <a:r>
              <a:rPr lang="hr-HR" dirty="0"/>
              <a:t>nadalje, kuhar bilježi podatke za dnevni obračun upotrijebljenih namirnica, izdanih obroka hrane te kontrolira zalihe. tijekom obavljanja poslova poštuje visoke higijenske standarde, pazi na higijenu i čistoću prostora i sredstava s kojima radi te vodi brigu o skladištenju nepotrošenih namirnica</a:t>
            </a:r>
          </a:p>
          <a:p>
            <a:r>
              <a:rPr lang="hr-HR" dirty="0"/>
              <a:t>sudjeluje u pripremanju i sastavljanju jelovnika, dnevnih menija te u pripremi proračuna za određena jela i obroke</a:t>
            </a:r>
          </a:p>
        </p:txBody>
      </p:sp>
    </p:spTree>
    <p:extLst>
      <p:ext uri="{BB962C8B-B14F-4D97-AF65-F5344CB8AC3E}">
        <p14:creationId xmlns:p14="http://schemas.microsoft.com/office/powerpoint/2010/main" val="156706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835EA5A2-E756-4922-995B-FD832DF7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Zdravstveni zahtjevi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AAB68473-843C-44C2-98BF-6C0C94FAB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uredan vid, sposobnost funkcionalnog glasovno-jezično-govornog izražavanja u svrhu uspostavljanja komunikacije, sposobnost raspoznavanja boja, uredan njuh, uredan okus, uredna funkcija mišićno-koštanog, dišnog i srčano-žilnog sustava, uredna funkcija kože, uredna ravnoteže i stabilno stanje svijesti, uredno kognitivno i emocionalno funkcioniranje, odsutnost alergije na profesionalne alergene</a:t>
            </a:r>
          </a:p>
        </p:txBody>
      </p:sp>
    </p:spTree>
    <p:extLst>
      <p:ext uri="{BB962C8B-B14F-4D97-AF65-F5344CB8AC3E}">
        <p14:creationId xmlns:p14="http://schemas.microsoft.com/office/powerpoint/2010/main" val="197422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17FE74-F903-41BF-85E6-D37D6286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Potrebna dokumentacija za upis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E0563F-01B0-448B-B4E9-E654B537C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liječnička svjedodžba medicine rada</a:t>
            </a:r>
          </a:p>
          <a:p>
            <a:r>
              <a:rPr lang="hr-HR" dirty="0"/>
              <a:t>ugovor o naukovanju</a:t>
            </a:r>
          </a:p>
        </p:txBody>
      </p:sp>
    </p:spTree>
    <p:extLst>
      <p:ext uri="{BB962C8B-B14F-4D97-AF65-F5344CB8AC3E}">
        <p14:creationId xmlns:p14="http://schemas.microsoft.com/office/powerpoint/2010/main" val="196436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46DA19-A6A7-40FE-B37F-210CB685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Bodovanje: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336187-7E4C-4854-AE2C-49B36555E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prosjek završnih ocjena 5.,6.,7. i 8. razreda</a:t>
            </a:r>
          </a:p>
          <a:p>
            <a:r>
              <a:rPr lang="hr-HR" dirty="0"/>
              <a:t>ocjene sedmog </a:t>
            </a:r>
            <a:r>
              <a:rPr lang="hr-HR" smtClean="0"/>
              <a:t>i osmog razreda </a:t>
            </a:r>
            <a:r>
              <a:rPr lang="hr-HR" dirty="0"/>
              <a:t>iz Matematike, Engleskog i Hrvatskog jezika</a:t>
            </a:r>
          </a:p>
        </p:txBody>
      </p:sp>
    </p:spTree>
    <p:extLst>
      <p:ext uri="{BB962C8B-B14F-4D97-AF65-F5344CB8AC3E}">
        <p14:creationId xmlns:p14="http://schemas.microsoft.com/office/powerpoint/2010/main" val="385888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D0DC79-0AA0-453B-90BB-46610299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2898"/>
            <a:ext cx="10515600" cy="1597382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Projekt Leonardo da Vinci (Hrvatska, Češka, Slovačka, Poljska)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CFB4763-0DF9-4DB9-80DA-71961D367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93" y="656945"/>
            <a:ext cx="5801784" cy="43513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51F8A9A-34CC-458E-BE17-89DFD36615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07094"/>
            <a:ext cx="5001208" cy="375090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91C3957-417D-4F65-9528-9658E7B23C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57" y="1964094"/>
            <a:ext cx="3967843" cy="49918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A8CE1F90-DC64-47BB-BBCA-9A0ED88B0948}"/>
              </a:ext>
            </a:extLst>
          </p:cNvPr>
          <p:cNvSpPr txBox="1"/>
          <p:nvPr/>
        </p:nvSpPr>
        <p:spPr>
          <a:xfrm>
            <a:off x="634482" y="2640563"/>
            <a:ext cx="10263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Slovačka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17F45B6-6751-4C80-A1F6-FFCA15DA0514}"/>
              </a:ext>
            </a:extLst>
          </p:cNvPr>
          <p:cNvSpPr txBox="1"/>
          <p:nvPr/>
        </p:nvSpPr>
        <p:spPr>
          <a:xfrm>
            <a:off x="6096000" y="4341295"/>
            <a:ext cx="77133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Češka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F750B40-EDC8-4F60-9D38-8B7C56135D64}"/>
              </a:ext>
            </a:extLst>
          </p:cNvPr>
          <p:cNvSpPr txBox="1"/>
          <p:nvPr/>
        </p:nvSpPr>
        <p:spPr>
          <a:xfrm>
            <a:off x="10478278" y="2463282"/>
            <a:ext cx="87552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Poljska</a:t>
            </a:r>
          </a:p>
        </p:txBody>
      </p:sp>
    </p:spTree>
    <p:extLst>
      <p:ext uri="{BB962C8B-B14F-4D97-AF65-F5344CB8AC3E}">
        <p14:creationId xmlns:p14="http://schemas.microsoft.com/office/powerpoint/2010/main" val="3876658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301</Words>
  <Application>Microsoft Office PowerPoint</Application>
  <PresentationFormat>Široki zaslon</PresentationFormat>
  <Paragraphs>33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Kuhar</vt:lpstr>
      <vt:lpstr>Prednosti zanimanja kuhar</vt:lpstr>
      <vt:lpstr>Putovanja, EU projekti, izleti…</vt:lpstr>
      <vt:lpstr>Mogućnost nastavka školovanja </vt:lpstr>
      <vt:lpstr>Opis programa:</vt:lpstr>
      <vt:lpstr>Zdravstveni zahtjevi</vt:lpstr>
      <vt:lpstr>Potrebna dokumentacija za upis</vt:lpstr>
      <vt:lpstr>Bodovanje: </vt:lpstr>
      <vt:lpstr>Projekt Leonardo da Vinci (Hrvatska, Češka, Slovačka, Poljska)</vt:lpstr>
      <vt:lpstr>Kestenjiada, palačinkijada, natjecanja, smotre…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Sektor: Turizam i ugostiteljstvo Zanimanje: Kuhar</dc:title>
  <dc:creator>Snježana Konopek</dc:creator>
  <cp:lastModifiedBy>Ravnatelj</cp:lastModifiedBy>
  <cp:revision>19</cp:revision>
  <dcterms:created xsi:type="dcterms:W3CDTF">2020-05-14T16:06:42Z</dcterms:created>
  <dcterms:modified xsi:type="dcterms:W3CDTF">2020-05-25T05:41:19Z</dcterms:modified>
</cp:coreProperties>
</file>